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7" r:id="rId2"/>
    <p:sldId id="306" r:id="rId3"/>
    <p:sldId id="308" r:id="rId4"/>
    <p:sldId id="309" r:id="rId5"/>
    <p:sldId id="310" r:id="rId6"/>
    <p:sldId id="311" r:id="rId7"/>
    <p:sldId id="312" r:id="rId8"/>
    <p:sldId id="313" r:id="rId9"/>
    <p:sldId id="28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BADCE73-91F3-4DBE-B209-0F542D8E9A48}">
          <p14:sldIdLst/>
        </p14:section>
        <p14:section name="Раздел без заголовка" id="{37F9B584-A06B-437E-97FF-ED5D15044FCD}">
          <p14:sldIdLst>
            <p14:sldId id="307"/>
            <p14:sldId id="306"/>
            <p14:sldId id="308"/>
            <p14:sldId id="309"/>
            <p14:sldId id="310"/>
            <p14:sldId id="311"/>
            <p14:sldId id="312"/>
            <p14:sldId id="313"/>
            <p14:sldId id="28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2EFE9-92B8-4A3B-8220-022F72996984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5728F-C7A4-4E7A-8A67-854F1931BC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19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728F-C7A4-4E7A-8A67-854F1931BC8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75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728F-C7A4-4E7A-8A67-854F1931BC80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58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728F-C7A4-4E7A-8A67-854F1931BC80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58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728F-C7A4-4E7A-8A67-854F1931BC80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582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728F-C7A4-4E7A-8A67-854F1931BC8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5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728F-C7A4-4E7A-8A67-854F1931BC80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5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A5728F-C7A4-4E7A-8A67-854F1931BC80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5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02.02.2024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139688" y="1498790"/>
            <a:ext cx="768662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Механизм реализации </a:t>
            </a:r>
          </a:p>
          <a:p>
            <a:pPr algn="ctr"/>
            <a:r>
              <a:rPr lang="ru-RU" sz="3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инициативных проектов </a:t>
            </a:r>
          </a:p>
          <a:p>
            <a:pPr algn="ctr"/>
            <a:r>
              <a:rPr lang="ru-RU" sz="3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(на местном уровне) </a:t>
            </a:r>
            <a:endParaRPr lang="ru-RU" sz="3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050" name="Picture 2" descr="C:\Users\User\Desktop\фото Алапаевского рфйона\11272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876" y="1449978"/>
            <a:ext cx="699316" cy="8010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72" y="4992236"/>
            <a:ext cx="718967" cy="7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548" y="3265033"/>
            <a:ext cx="697195" cy="6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058" y="2452898"/>
            <a:ext cx="707572" cy="59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547" y="4165600"/>
            <a:ext cx="703333" cy="68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Users\павел\Desktop\gerb(1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091" y="260648"/>
            <a:ext cx="598885" cy="829199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03648" y="375048"/>
            <a:ext cx="70567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образование Алапаевское </a:t>
            </a:r>
            <a:endParaRPr lang="ru-RU" sz="2400" b="1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golubovskoe-r52.gosweb.gosuslugi.ru/netcat_files/36/72/iniciativney_proekty_1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288" y="3541507"/>
            <a:ext cx="5704022" cy="261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9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павел\Desktop\gerb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91" y="260648"/>
            <a:ext cx="598885" cy="829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56176" y="1585342"/>
            <a:ext cx="432047" cy="5475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043608" y="2708920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200" i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pPr algn="just">
              <a:spcAft>
                <a:spcPts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</a:rPr>
              <a:t>                                              </a:t>
            </a:r>
            <a:endParaRPr lang="ru-RU" sz="1200" spc="-5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231592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– это предложение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</a:rPr>
              <a:t>жителей МО Алапаевское о реализации мероприятий, имеющих приоритетное значение для жителей муниципального образования или его части, по решению вопросов местного значения или иных вопросов, право решения которых предоставлено органам местного самоуправления МО 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ea typeface="Calibri"/>
              </a:rPr>
              <a:t>Алапаевское</a:t>
            </a:r>
            <a:endParaRPr lang="ru-RU" sz="2000" b="1" spc="-5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59476" y="413637"/>
            <a:ext cx="404020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b="1" dirty="0">
                <a:latin typeface="Times New Roman"/>
                <a:ea typeface="Calibri"/>
              </a:rPr>
              <a:t>Инициативный проект </a:t>
            </a:r>
            <a:endParaRPr lang="ru-RU" sz="28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42841" y="5301208"/>
            <a:ext cx="76256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i="1" dirty="0">
                <a:solidFill>
                  <a:srgbClr val="000000"/>
                </a:solidFill>
                <a:latin typeface="Times New Roman"/>
                <a:ea typeface="Calibri"/>
              </a:rPr>
              <a:t>Реализация инициативных проектов в МО Алапаевское регламентируется решением Думы МО Алапаевское от 28.01.2021 №682 «Об утверждении Порядка выдвижения, внесения, обсуждения, рассмотрения и реализации инициативных проектов в муниципальном образовании Алапаевское»</a:t>
            </a:r>
            <a:endParaRPr lang="ru-RU" sz="1400" i="1" spc="-5" dirty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1266" name="Picture 2" descr="https://sknyat-shros.edu.yar.ru/2021_22/d702a136617b84c022b2415d28d2cf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05719"/>
            <a:ext cx="3240360" cy="219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9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павел\Desktop\gerb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91" y="260648"/>
            <a:ext cx="598885" cy="8291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52256" y="444414"/>
            <a:ext cx="763284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Calibri"/>
              </a:rPr>
              <a:t>Кто может являться инициатором проекта?</a:t>
            </a:r>
            <a:endParaRPr lang="ru-RU" sz="2400" b="1" u="sng" spc="-5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7" y="2554321"/>
            <a:ext cx="7621962" cy="410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Органы   территориального 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общественного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самоуправления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2256" y="3284984"/>
            <a:ext cx="7632848" cy="72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Староста сельского населенного пункта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входящего 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состав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 Алапаевское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43607" y="1268760"/>
            <a:ext cx="7621961" cy="1047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.Инициативная группа граждан, численностью не менее десяти человек, достигших 16 – летнего возраста и проживающих на территории МО Алапаевское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sooluciona.com/wp-content/uploads/2018/10/destac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221088"/>
            <a:ext cx="3263727" cy="228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sun9-24.userapi.com/impf/c623418/v623418951/49f47/rzjBxnLCWyQ.jpg?size=1280x919&amp;quality=96&amp;sign=a651f38f02ef6926bb94d86b42724e42&amp;c_uniq_tag=FPhur-0B4eT3ZPqE46kKwEPdEY5Y_CJlYVPsTTnfG4U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77854"/>
            <a:ext cx="3209409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8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павел\Desktop\gerb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91" y="260648"/>
            <a:ext cx="598885" cy="829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56176" y="1585342"/>
            <a:ext cx="432047" cy="5475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7790" y="200801"/>
            <a:ext cx="7704857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0000"/>
                </a:solidFill>
                <a:latin typeface="Times New Roman"/>
                <a:ea typeface="Calibri"/>
              </a:rPr>
              <a:t>Как </a:t>
            </a:r>
            <a:r>
              <a:rPr lang="ru-RU" sz="2400" b="1" u="sng" dirty="0">
                <a:solidFill>
                  <a:srgbClr val="000000"/>
                </a:solidFill>
                <a:latin typeface="Times New Roman"/>
                <a:ea typeface="Calibri"/>
              </a:rPr>
              <a:t>это </a:t>
            </a:r>
            <a:r>
              <a:rPr lang="ru-RU" sz="2400" b="1" u="sng" dirty="0" smtClean="0">
                <a:solidFill>
                  <a:srgbClr val="000000"/>
                </a:solidFill>
                <a:latin typeface="Times New Roman"/>
                <a:ea typeface="Calibri"/>
              </a:rPr>
              <a:t>работает ?</a:t>
            </a:r>
            <a:r>
              <a:rPr lang="ru-RU" sz="2400" b="1" u="sng" dirty="0" smtClean="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Calibri"/>
              </a:rPr>
              <a:t> </a:t>
            </a:r>
            <a:endParaRPr lang="ru-RU" sz="2400" u="sng" spc="-5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1620" y="946066"/>
            <a:ext cx="763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Администрация МО Алапаевское объявляет о начале сбора заявок на местный конкурсный отбор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инициативных проектов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940175"/>
            <a:ext cx="7704856" cy="385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должен предпринять инициатор проекта для его реализации?</a:t>
            </a:r>
            <a:endParaRPr lang="ru-RU" sz="1600" b="1" i="1" u="sng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8781" y="2586070"/>
            <a:ext cx="4392488" cy="410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Шаг 1. Определится с территорией</a:t>
            </a:r>
            <a:endParaRPr lang="ru-RU" sz="1600" b="1" u="sng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140968"/>
            <a:ext cx="504056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Инициатор собирает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инициативную группу, проводит собрание об определении части территории муниципального образования, на которой планируется реализовать проект, оформляет протокол собрания граждан, направляет в Администрацию МО Алапаевское заявление об определении части территории и протокол.  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42" name="Picture 2" descr="https://xn----7sbabhp1bbwcmi.xn--p1ai/tinybrowser/gruppendynam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533" y="2996952"/>
            <a:ext cx="3261916" cy="244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павел\Desktop\gerb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91" y="260648"/>
            <a:ext cx="598885" cy="829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56176" y="1585342"/>
            <a:ext cx="432047" cy="5475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33351" y="1089847"/>
            <a:ext cx="6541406" cy="410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Шаг 2. Провести </a:t>
            </a: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собрание и осуществить сбор подписей</a:t>
            </a:r>
            <a:endParaRPr lang="ru-RU" sz="1600" b="1" u="sng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04664"/>
            <a:ext cx="7776864" cy="385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</a:t>
            </a:r>
            <a:r>
              <a:rPr lang="ru-RU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должен </a:t>
            </a:r>
            <a:r>
              <a:rPr lang="ru-RU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предпринять инициатор проекта для его реализации?</a:t>
            </a:r>
            <a:endParaRPr lang="ru-RU" sz="1600" b="1" i="1" u="sng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1772816"/>
            <a:ext cx="813690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случае принятия Администрацией МО Алапаевское положительного решения по определению части территории, проект подлежит обсуждению на собрании. Все сведения о принятых решениях необходимо зафиксировать в протоколе собрания граждан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Осуществить сбор подписей граждан в поддержку инициативного проекта.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3645024"/>
            <a:ext cx="4230578" cy="7294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Шаг </a:t>
            </a:r>
            <a:r>
              <a:rPr lang="ru-RU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Внесение инициативного проекта</a:t>
            </a:r>
            <a:endParaRPr lang="ru-RU" sz="1600" b="1" u="sng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4180" y="4437112"/>
            <a:ext cx="5108689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Проект определен и одобрен жителями. Теперь оформляете вашу инициативу в форме проектной заявки, которую затем направляете в Администрацию для участия в конкурсном отборе.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https://kartinki.pibig.info/uploads/posts/2023-04/1681971335_kartinki-pibig-info-p-instruktazh-kartinka-arti-krasivo-5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148" y="2564904"/>
            <a:ext cx="390632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5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павел\Desktop\gerb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91" y="260648"/>
            <a:ext cx="598885" cy="829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56176" y="1585342"/>
            <a:ext cx="432047" cy="5475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332656"/>
            <a:ext cx="7920879" cy="3853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Что </a:t>
            </a:r>
            <a:r>
              <a:rPr lang="ru-RU" b="1" i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должен </a:t>
            </a:r>
            <a:r>
              <a:rPr lang="ru-RU" b="1" i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предпринять инициатор проекта для его реализации?</a:t>
            </a:r>
            <a:endParaRPr lang="ru-RU" sz="1600" b="1" i="1" u="sng" dirty="0">
              <a:solidFill>
                <a:prstClr val="black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870" y="1556792"/>
            <a:ext cx="7776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pc="-5" dirty="0">
                <a:solidFill>
                  <a:prstClr val="black"/>
                </a:solidFill>
                <a:latin typeface="Times New Roman"/>
                <a:ea typeface="Times New Roman"/>
              </a:rPr>
              <a:t>Конкурсная комиссия оценивает инициативные проекты согласно критериям.  Проекты, которые набрали наибольшее количество баллов, становятся победителями </a:t>
            </a:r>
            <a:r>
              <a:rPr lang="ru-RU" spc="-5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конкурса.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1232" y="980728"/>
            <a:ext cx="3678315" cy="3906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Шаг 4. Ожидание результата</a:t>
            </a:r>
            <a:endParaRPr lang="ru-RU" sz="1400" b="1" u="sng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0470" y="2698916"/>
            <a:ext cx="4987153" cy="410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Шаг 5</a:t>
            </a:r>
            <a:r>
              <a:rPr lang="ru-RU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Поддержка из местного бюджета </a:t>
            </a:r>
            <a:endParaRPr lang="ru-RU" sz="1400" b="1" u="sng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9870" y="3284984"/>
            <a:ext cx="7776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победители местного конкурсного отбора получат поддержку из местного бюджета на их реализацию.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4149080"/>
            <a:ext cx="5690515" cy="410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Шаг </a:t>
            </a:r>
            <a:r>
              <a:rPr lang="ru-RU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6. </a:t>
            </a: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Реализация проекта в </a:t>
            </a:r>
            <a:r>
              <a:rPr lang="ru-RU" b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текущем </a:t>
            </a:r>
            <a:r>
              <a:rPr lang="ru-RU" b="1" u="sng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году</a:t>
            </a:r>
            <a:endParaRPr lang="ru-RU" sz="1400" b="1" u="sng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4725144"/>
            <a:ext cx="8064895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Обеспечить поступление инициативных платежей в бюджет МО Алапаевское и реализовать проект. Проект должен быть воплощен в жизнь в течение одного финансового года.</a:t>
            </a:r>
            <a:endParaRPr lang="ru-RU" sz="1400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2050" name="Picture 2" descr="https://sonar2050.org/storage/publications/1744/06433910015360935512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29" y="5589240"/>
            <a:ext cx="2651023" cy="104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64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павел\Desktop\gerb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91" y="260648"/>
            <a:ext cx="598885" cy="829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56176" y="1585342"/>
            <a:ext cx="432047" cy="5475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352081"/>
            <a:ext cx="7344816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Calibri"/>
              </a:rPr>
              <a:t>На развитие каких объектов может быть направлен инициативный проект?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75657" y="1464873"/>
            <a:ext cx="407669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объекты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физической культуры и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спорта</a:t>
            </a:r>
            <a:endParaRPr lang="ru-RU" spc="-5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7120" y="1948190"/>
            <a:ext cx="397910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объекты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библиотечного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обслуживания</a:t>
            </a:r>
            <a:endParaRPr lang="ru-RU" spc="-5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89040" y="3068960"/>
            <a:ext cx="3731432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 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места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мас</a:t>
            </a:r>
            <a:r>
              <a:rPr lang="ru-RU" i="1" dirty="0">
                <a:solidFill>
                  <a:schemeClr val="tx1"/>
                </a:solidFill>
                <a:latin typeface="Times New Roman"/>
                <a:ea typeface="Calibri"/>
              </a:rPr>
              <a:t>с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ового отдыха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населения</a:t>
            </a:r>
            <a:endParaRPr lang="ru-RU" spc="-5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52350" y="4365104"/>
            <a:ext cx="302433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объекты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культуры и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туризма</a:t>
            </a:r>
            <a:endParaRPr lang="ru-RU" spc="-5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5657" y="2483604"/>
            <a:ext cx="4536504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объекты </a:t>
            </a: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дошкольного и общего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образования</a:t>
            </a:r>
            <a:endParaRPr lang="ru-RU" spc="-5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52350" y="3671736"/>
            <a:ext cx="304935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</a:rPr>
              <a:t>     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Calibri"/>
              </a:rPr>
              <a:t>объекты благоустройства</a:t>
            </a:r>
            <a:endParaRPr lang="ru-RU" spc="-5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18281" y="5281328"/>
            <a:ext cx="352839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1"/>
                </a:solidFill>
                <a:latin typeface="Times New Roman"/>
                <a:ea typeface="Calibri"/>
              </a:rPr>
              <a:t>иные вопросы местного значения</a:t>
            </a:r>
            <a:endParaRPr lang="ru-RU" spc="-5" dirty="0">
              <a:solidFill>
                <a:schemeClr val="tx1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 descr="https://www.nifi.ru/images/FILES/NEWS/2023/28.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46" y="2924944"/>
            <a:ext cx="3452394" cy="23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7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павел\Desktop\gerb(1)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091" y="260648"/>
            <a:ext cx="598885" cy="82919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156176" y="1585342"/>
            <a:ext cx="432047" cy="5475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766681"/>
            <a:ext cx="792088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prstClr val="black"/>
                </a:solidFill>
                <a:latin typeface="Times New Roman"/>
                <a:ea typeface="Calibri"/>
              </a:rPr>
              <a:t>Проекты </a:t>
            </a:r>
            <a:r>
              <a:rPr lang="ru-RU" sz="2400" b="1" u="sng" dirty="0" err="1">
                <a:solidFill>
                  <a:prstClr val="black"/>
                </a:solidFill>
                <a:latin typeface="Times New Roman"/>
                <a:ea typeface="Calibri"/>
              </a:rPr>
              <a:t>софинансируются</a:t>
            </a:r>
            <a:r>
              <a:rPr lang="ru-RU" sz="2400" b="1" u="sng" dirty="0">
                <a:solidFill>
                  <a:prstClr val="black"/>
                </a:solidFill>
                <a:latin typeface="Times New Roman"/>
                <a:ea typeface="Calibri"/>
              </a:rPr>
              <a:t> из средств</a:t>
            </a:r>
            <a:r>
              <a:rPr lang="ru-RU" sz="2400" b="1" u="sng" dirty="0" smtClean="0">
                <a:solidFill>
                  <a:prstClr val="black"/>
                </a:solidFill>
                <a:latin typeface="Times New Roman"/>
                <a:ea typeface="Calibri"/>
              </a:rPr>
              <a:t>: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9" y="2140714"/>
            <a:ext cx="21602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населения</a:t>
            </a:r>
            <a:endParaRPr lang="ru-RU" sz="2000" spc="-5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2112410"/>
            <a:ext cx="151216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ЮЛ и ИП</a:t>
            </a:r>
            <a:endParaRPr lang="ru-RU" sz="2000" spc="-5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80009" y="2100643"/>
            <a:ext cx="2003369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местного бюджета</a:t>
            </a:r>
            <a:endParaRPr lang="ru-RU" sz="2000" spc="-5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2148342" y="1336358"/>
            <a:ext cx="360040" cy="69007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932040" y="1369935"/>
            <a:ext cx="0" cy="62292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7668616" y="1351565"/>
            <a:ext cx="0" cy="659664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1403648" y="2708920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</a:rPr>
              <a:t>для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пгт</a:t>
            </a:r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</a:rPr>
              <a:t>. В</a:t>
            </a:r>
            <a:r>
              <a:rPr lang="ru-RU" sz="1200" i="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</a:rPr>
              <a:t>Синячиха – </a:t>
            </a:r>
            <a:r>
              <a:rPr lang="ru-RU" sz="1200" i="1" dirty="0">
                <a:solidFill>
                  <a:srgbClr val="000000"/>
                </a:solidFill>
                <a:latin typeface="Times New Roman"/>
                <a:ea typeface="Calibri"/>
              </a:rPr>
              <a:t>мин.5%,</a:t>
            </a:r>
            <a:r>
              <a:rPr lang="ru-RU" sz="1200" b="1" i="1" dirty="0">
                <a:solidFill>
                  <a:srgbClr val="000000"/>
                </a:solidFill>
                <a:latin typeface="Times New Roman"/>
                <a:ea typeface="Calibri"/>
              </a:rPr>
              <a:t>    </a:t>
            </a:r>
            <a:endParaRPr lang="ru-RU" sz="1200" spc="-5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sz="1200" i="1" dirty="0">
                <a:solidFill>
                  <a:srgbClr val="000000"/>
                </a:solidFill>
                <a:latin typeface="Times New Roman"/>
                <a:ea typeface="Calibri"/>
              </a:rPr>
              <a:t>для сельских населенных                                       </a:t>
            </a:r>
            <a:endParaRPr lang="ru-RU" sz="1200" spc="-5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200" i="1" dirty="0">
                <a:solidFill>
                  <a:srgbClr val="000000"/>
                </a:solidFill>
                <a:latin typeface="Times New Roman"/>
                <a:ea typeface="Calibri"/>
              </a:rPr>
              <a:t>пунктов – мин.1</a:t>
            </a:r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</a:rPr>
              <a:t>%                                                </a:t>
            </a:r>
            <a:endParaRPr lang="ru-RU" sz="1200" spc="-5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174312" y="2513067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ↆ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57832" y="2755086"/>
            <a:ext cx="7954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prstClr val="black"/>
                </a:solidFill>
                <a:latin typeface="Times New Roman"/>
                <a:ea typeface="Calibri"/>
              </a:rPr>
              <a:t>мин.10% 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77991" y="2486190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ↆ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588223" y="2708920"/>
            <a:ext cx="21993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</a:rPr>
              <a:t>для 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пгт</a:t>
            </a:r>
            <a:r>
              <a:rPr lang="ru-RU" sz="1200" i="1" dirty="0">
                <a:solidFill>
                  <a:srgbClr val="000000"/>
                </a:solidFill>
                <a:latin typeface="Times New Roman"/>
                <a:ea typeface="Calibri"/>
              </a:rPr>
              <a:t>.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/>
                <a:ea typeface="Calibri"/>
              </a:rPr>
              <a:t>В.Синячиха</a:t>
            </a:r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1200" i="1" dirty="0">
                <a:solidFill>
                  <a:srgbClr val="000000"/>
                </a:solidFill>
                <a:latin typeface="Times New Roman"/>
                <a:ea typeface="Calibri"/>
              </a:rPr>
              <a:t>– </a:t>
            </a:r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</a:rPr>
              <a:t>85</a:t>
            </a:r>
            <a:r>
              <a:rPr lang="ru-RU" sz="1200" i="1" dirty="0">
                <a:solidFill>
                  <a:srgbClr val="000000"/>
                </a:solidFill>
                <a:latin typeface="Times New Roman"/>
                <a:ea typeface="Calibri"/>
              </a:rPr>
              <a:t>%,       </a:t>
            </a:r>
            <a:endParaRPr lang="ru-RU" sz="1200" i="1" dirty="0" smtClean="0">
              <a:solidFill>
                <a:srgbClr val="000000"/>
              </a:solidFill>
              <a:latin typeface="Times New Roman"/>
              <a:ea typeface="Calibri"/>
            </a:endParaRPr>
          </a:p>
          <a:p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</a:rPr>
              <a:t>для </a:t>
            </a:r>
            <a:r>
              <a:rPr lang="ru-RU" sz="1200" i="1" dirty="0">
                <a:solidFill>
                  <a:srgbClr val="000000"/>
                </a:solidFill>
                <a:latin typeface="Times New Roman"/>
                <a:ea typeface="Calibri"/>
              </a:rPr>
              <a:t>сельских населенных      </a:t>
            </a:r>
            <a:endParaRPr lang="ru-RU" sz="1200" spc="-5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</a:rPr>
              <a:t>пунктов </a:t>
            </a:r>
            <a:r>
              <a:rPr lang="ru-RU" sz="1200" i="1" dirty="0">
                <a:solidFill>
                  <a:srgbClr val="000000"/>
                </a:solidFill>
                <a:latin typeface="Times New Roman"/>
                <a:ea typeface="Calibri"/>
              </a:rPr>
              <a:t>– </a:t>
            </a:r>
            <a:r>
              <a:rPr lang="ru-RU" sz="1200" i="1" dirty="0" smtClean="0">
                <a:solidFill>
                  <a:srgbClr val="000000"/>
                </a:solidFill>
                <a:latin typeface="Times New Roman"/>
                <a:ea typeface="Calibri"/>
              </a:rPr>
              <a:t>89%    </a:t>
            </a:r>
            <a:endParaRPr lang="ru-RU" sz="1200" spc="-5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435858" y="2505967"/>
            <a:ext cx="3080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Times New Roman"/>
                <a:ea typeface="Calibri"/>
              </a:rPr>
              <a:t>ↆ</a:t>
            </a:r>
            <a:endParaRPr lang="ru-RU" sz="1400" dirty="0">
              <a:solidFill>
                <a:prstClr val="black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1163426" y="3355578"/>
            <a:ext cx="7825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ямоугольник 60"/>
          <p:cNvSpPr/>
          <p:nvPr/>
        </p:nvSpPr>
        <p:spPr>
          <a:xfrm>
            <a:off x="3072542" y="3501008"/>
            <a:ext cx="2999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5" dirty="0">
                <a:solidFill>
                  <a:srgbClr val="000000"/>
                </a:solidFill>
                <a:latin typeface="Times New Roman"/>
                <a:ea typeface="Calibri"/>
              </a:rPr>
              <a:t>от общей стоимости проекта</a:t>
            </a:r>
            <a:endParaRPr lang="ru-RU" sz="2000" spc="-5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62" name="Стрелка вверх 61"/>
          <p:cNvSpPr/>
          <p:nvPr/>
        </p:nvSpPr>
        <p:spPr>
          <a:xfrm>
            <a:off x="2665736" y="3256406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Стрелка вверх 62"/>
          <p:cNvSpPr/>
          <p:nvPr/>
        </p:nvSpPr>
        <p:spPr>
          <a:xfrm>
            <a:off x="5946721" y="3271258"/>
            <a:ext cx="484632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76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187624" y="2780928"/>
            <a:ext cx="76866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ВНИМАНИЕ! </a:t>
            </a: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403648" y="5438362"/>
            <a:ext cx="7278057" cy="545681"/>
          </a:xfrm>
          <a:prstGeom prst="rect">
            <a:avLst/>
          </a:prstGeom>
        </p:spPr>
        <p:txBody>
          <a:bodyPr tIns="0">
            <a:normAutofit/>
          </a:bodyPr>
          <a:lstStyle>
            <a:lvl1pPr marL="27432" indent="0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600" kern="1200">
                <a:solidFill>
                  <a:schemeClr val="tx2">
                    <a:shade val="30000"/>
                    <a:satMod val="1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>
              <a:spcBef>
                <a:spcPts val="0"/>
              </a:spcBef>
            </a:pP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Алапаевского рфйона\11272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876" y="1449978"/>
            <a:ext cx="699316" cy="80106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172" y="4992236"/>
            <a:ext cx="718967" cy="718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548" y="3265033"/>
            <a:ext cx="697195" cy="696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058" y="2452898"/>
            <a:ext cx="707572" cy="595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4547" y="4165600"/>
            <a:ext cx="703333" cy="68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 descr="C:\Users\павел\Desktop\gerb(1)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091" y="260648"/>
            <a:ext cx="598885" cy="829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103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1841</TotalTime>
  <Words>482</Words>
  <Application>Microsoft Office PowerPoint</Application>
  <PresentationFormat>Экран (4:3)</PresentationFormat>
  <Paragraphs>62</Paragraphs>
  <Slides>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kui</dc:creator>
  <cp:lastModifiedBy>Ekonom-PC</cp:lastModifiedBy>
  <cp:revision>257</cp:revision>
  <dcterms:created xsi:type="dcterms:W3CDTF">2019-04-23T03:59:54Z</dcterms:created>
  <dcterms:modified xsi:type="dcterms:W3CDTF">2024-02-02T05:25:29Z</dcterms:modified>
</cp:coreProperties>
</file>